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59" r:id="rId3"/>
    <p:sldId id="261" r:id="rId4"/>
    <p:sldId id="263" r:id="rId5"/>
    <p:sldId id="267" r:id="rId6"/>
    <p:sldId id="272" r:id="rId7"/>
    <p:sldId id="266" r:id="rId8"/>
    <p:sldId id="275" r:id="rId9"/>
    <p:sldId id="277" r:id="rId10"/>
    <p:sldId id="276" r:id="rId11"/>
    <p:sldId id="274" r:id="rId12"/>
    <p:sldId id="269" r:id="rId13"/>
    <p:sldId id="270" r:id="rId14"/>
    <p:sldId id="273"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34"/>
  </p:normalViewPr>
  <p:slideViewPr>
    <p:cSldViewPr snapToGrid="0" snapToObjects="1">
      <p:cViewPr varScale="1">
        <p:scale>
          <a:sx n="115" d="100"/>
          <a:sy n="115" d="100"/>
        </p:scale>
        <p:origin x="472"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0201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952670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670366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186735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1/16/19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36318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45621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6046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6262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567976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281159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1/16/19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603342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1/16/19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5294660"/>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8.xml"/><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tiff"/><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5.tiff"/><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8.xml"/><Relationship Id="rId4" Type="http://schemas.openxmlformats.org/officeDocument/2006/relationships/image" Target="../media/image9.tiff"/></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3554-FC83-C24A-969F-6F72D814613B}"/>
              </a:ext>
            </a:extLst>
          </p:cNvPr>
          <p:cNvSpPr>
            <a:spLocks noGrp="1"/>
          </p:cNvSpPr>
          <p:nvPr>
            <p:ph type="ctrTitle"/>
          </p:nvPr>
        </p:nvSpPr>
        <p:spPr>
          <a:xfrm>
            <a:off x="1051560" y="2587083"/>
            <a:ext cx="9966960" cy="1880948"/>
          </a:xfrm>
        </p:spPr>
        <p:txBody>
          <a:bodyPr/>
          <a:lstStyle/>
          <a:p>
            <a:r>
              <a:rPr lang="en-US" sz="7200" dirty="0"/>
              <a:t>ON-DEMAND DELIVERY Parcel delivery Data Analysis</a:t>
            </a:r>
            <a:br>
              <a:rPr lang="en-US" dirty="0"/>
            </a:br>
            <a:endParaRPr lang="en-US" dirty="0"/>
          </a:p>
        </p:txBody>
      </p:sp>
      <p:sp>
        <p:nvSpPr>
          <p:cNvPr id="3" name="Subtitle 2">
            <a:extLst>
              <a:ext uri="{FF2B5EF4-FFF2-40B4-BE49-F238E27FC236}">
                <a16:creationId xmlns:a16="http://schemas.microsoft.com/office/drawing/2014/main" id="{001C3B7A-37F6-A24C-B892-5574A1CAF38F}"/>
              </a:ext>
            </a:extLst>
          </p:cNvPr>
          <p:cNvSpPr>
            <a:spLocks noGrp="1"/>
          </p:cNvSpPr>
          <p:nvPr>
            <p:ph type="subTitle" idx="1"/>
          </p:nvPr>
        </p:nvSpPr>
        <p:spPr/>
        <p:txBody>
          <a:bodyPr/>
          <a:lstStyle/>
          <a:p>
            <a:r>
              <a:rPr lang="en-US" dirty="0"/>
              <a:t>JING ZHAO</a:t>
            </a:r>
          </a:p>
          <a:p>
            <a:r>
              <a:rPr lang="en-US" dirty="0"/>
              <a:t>2019 JAN</a:t>
            </a:r>
          </a:p>
        </p:txBody>
      </p:sp>
    </p:spTree>
    <p:extLst>
      <p:ext uri="{BB962C8B-B14F-4D97-AF65-F5344CB8AC3E}">
        <p14:creationId xmlns:p14="http://schemas.microsoft.com/office/powerpoint/2010/main" val="4007508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C91C-7778-6843-A49C-B2AE5C207618}"/>
              </a:ext>
            </a:extLst>
          </p:cNvPr>
          <p:cNvSpPr>
            <a:spLocks noGrp="1"/>
          </p:cNvSpPr>
          <p:nvPr>
            <p:ph type="title"/>
          </p:nvPr>
        </p:nvSpPr>
        <p:spPr/>
        <p:txBody>
          <a:bodyPr/>
          <a:lstStyle/>
          <a:p>
            <a:r>
              <a:rPr lang="en-US" b="1" dirty="0"/>
              <a:t>Number of pickup on each day</a:t>
            </a:r>
            <a:endParaRPr lang="en-US" dirty="0"/>
          </a:p>
        </p:txBody>
      </p:sp>
      <p:pic>
        <p:nvPicPr>
          <p:cNvPr id="4" name="Content Placeholder 3">
            <a:extLst>
              <a:ext uri="{FF2B5EF4-FFF2-40B4-BE49-F238E27FC236}">
                <a16:creationId xmlns:a16="http://schemas.microsoft.com/office/drawing/2014/main" id="{41E91523-E0A5-C54D-9165-A18EF47A7062}"/>
              </a:ext>
            </a:extLst>
          </p:cNvPr>
          <p:cNvPicPr>
            <a:picLocks noGrp="1" noChangeAspect="1"/>
          </p:cNvPicPr>
          <p:nvPr>
            <p:ph idx="1"/>
          </p:nvPr>
        </p:nvPicPr>
        <p:blipFill>
          <a:blip r:embed="rId2"/>
          <a:stretch>
            <a:fillRect/>
          </a:stretch>
        </p:blipFill>
        <p:spPr>
          <a:xfrm>
            <a:off x="600075" y="2039966"/>
            <a:ext cx="10528173" cy="3932209"/>
          </a:xfrm>
          <a:prstGeom prst="rect">
            <a:avLst/>
          </a:prstGeom>
        </p:spPr>
      </p:pic>
    </p:spTree>
    <p:extLst>
      <p:ext uri="{BB962C8B-B14F-4D97-AF65-F5344CB8AC3E}">
        <p14:creationId xmlns:p14="http://schemas.microsoft.com/office/powerpoint/2010/main" val="1951066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A51-760F-1049-AD15-8FBCAF5FC42E}"/>
              </a:ext>
            </a:extLst>
          </p:cNvPr>
          <p:cNvSpPr>
            <a:spLocks noGrp="1"/>
          </p:cNvSpPr>
          <p:nvPr>
            <p:ph type="title"/>
          </p:nvPr>
        </p:nvSpPr>
        <p:spPr>
          <a:xfrm>
            <a:off x="1069847" y="484632"/>
            <a:ext cx="10403015" cy="1609344"/>
          </a:xfrm>
        </p:spPr>
        <p:txBody>
          <a:bodyPr/>
          <a:lstStyle/>
          <a:p>
            <a:r>
              <a:rPr lang="en-US" b="1" dirty="0"/>
              <a:t>Number of </a:t>
            </a:r>
            <a:r>
              <a:rPr lang="en-US" b="1" dirty="0" err="1"/>
              <a:t>dropoff</a:t>
            </a:r>
            <a:r>
              <a:rPr lang="en-US" b="1" dirty="0"/>
              <a:t> on each day</a:t>
            </a:r>
            <a:endParaRPr lang="en-US" dirty="0"/>
          </a:p>
        </p:txBody>
      </p:sp>
      <p:pic>
        <p:nvPicPr>
          <p:cNvPr id="4" name="Content Placeholder 3">
            <a:extLst>
              <a:ext uri="{FF2B5EF4-FFF2-40B4-BE49-F238E27FC236}">
                <a16:creationId xmlns:a16="http://schemas.microsoft.com/office/drawing/2014/main" id="{5B747B3A-945E-D048-85F8-B23BF479FB9E}"/>
              </a:ext>
            </a:extLst>
          </p:cNvPr>
          <p:cNvPicPr>
            <a:picLocks noGrp="1" noChangeAspect="1"/>
          </p:cNvPicPr>
          <p:nvPr>
            <p:ph idx="1"/>
          </p:nvPr>
        </p:nvPicPr>
        <p:blipFill>
          <a:blip r:embed="rId2"/>
          <a:stretch>
            <a:fillRect/>
          </a:stretch>
        </p:blipFill>
        <p:spPr>
          <a:xfrm>
            <a:off x="746449" y="2093976"/>
            <a:ext cx="10421820" cy="3892487"/>
          </a:xfrm>
          <a:prstGeom prst="rect">
            <a:avLst/>
          </a:prstGeom>
        </p:spPr>
      </p:pic>
    </p:spTree>
    <p:extLst>
      <p:ext uri="{BB962C8B-B14F-4D97-AF65-F5344CB8AC3E}">
        <p14:creationId xmlns:p14="http://schemas.microsoft.com/office/powerpoint/2010/main" val="594232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08E84-38AE-8247-93FF-1349BBB35F82}"/>
              </a:ext>
            </a:extLst>
          </p:cNvPr>
          <p:cNvSpPr>
            <a:spLocks noGrp="1"/>
          </p:cNvSpPr>
          <p:nvPr>
            <p:ph type="title"/>
          </p:nvPr>
        </p:nvSpPr>
        <p:spPr/>
        <p:txBody>
          <a:bodyPr>
            <a:normAutofit/>
          </a:bodyPr>
          <a:lstStyle/>
          <a:p>
            <a:r>
              <a:rPr lang="en-US" sz="2800" dirty="0"/>
              <a:t>Most popular delivery route</a:t>
            </a:r>
          </a:p>
        </p:txBody>
      </p:sp>
      <p:pic>
        <p:nvPicPr>
          <p:cNvPr id="4" name="Content Placeholder 3">
            <a:extLst>
              <a:ext uri="{FF2B5EF4-FFF2-40B4-BE49-F238E27FC236}">
                <a16:creationId xmlns:a16="http://schemas.microsoft.com/office/drawing/2014/main" id="{451C5F8D-CD4C-BD47-A806-62E428C5D488}"/>
              </a:ext>
            </a:extLst>
          </p:cNvPr>
          <p:cNvPicPr>
            <a:picLocks noGrp="1" noChangeAspect="1"/>
          </p:cNvPicPr>
          <p:nvPr>
            <p:ph idx="1"/>
          </p:nvPr>
        </p:nvPicPr>
        <p:blipFill>
          <a:blip r:embed="rId2"/>
          <a:stretch>
            <a:fillRect/>
          </a:stretch>
        </p:blipFill>
        <p:spPr>
          <a:xfrm>
            <a:off x="449262" y="868362"/>
            <a:ext cx="7366000" cy="5276112"/>
          </a:xfrm>
          <a:prstGeom prst="rect">
            <a:avLst/>
          </a:prstGeom>
        </p:spPr>
      </p:pic>
      <p:sp>
        <p:nvSpPr>
          <p:cNvPr id="5" name="Text Placeholder 4">
            <a:extLst>
              <a:ext uri="{FF2B5EF4-FFF2-40B4-BE49-F238E27FC236}">
                <a16:creationId xmlns:a16="http://schemas.microsoft.com/office/drawing/2014/main" id="{9D04B8EB-02E8-0F49-8942-E1690C2D6A70}"/>
              </a:ext>
            </a:extLst>
          </p:cNvPr>
          <p:cNvSpPr>
            <a:spLocks noGrp="1"/>
          </p:cNvSpPr>
          <p:nvPr>
            <p:ph type="body" sz="half" idx="2"/>
          </p:nvPr>
        </p:nvSpPr>
        <p:spPr>
          <a:xfrm>
            <a:off x="8568597" y="2423160"/>
            <a:ext cx="3200400" cy="3291840"/>
          </a:xfrm>
        </p:spPr>
        <p:txBody>
          <a:bodyPr/>
          <a:lstStyle/>
          <a:p>
            <a:pPr marL="285750" indent="-285750">
              <a:buFont typeface="Wingdings" pitchFamily="2" charset="2"/>
              <a:buChar char="§"/>
            </a:pPr>
            <a:r>
              <a:rPr lang="en-US" dirty="0">
                <a:solidFill>
                  <a:schemeClr val="tx1"/>
                </a:solidFill>
              </a:rPr>
              <a:t>The most popular delivery route is pick-up at Marina and drop-off at Marina, second popular one is pick-up at Marina and drop-off at Inner Mission/Bernal Heights.</a:t>
            </a:r>
          </a:p>
          <a:p>
            <a:pPr marL="285750" indent="-285750">
              <a:buFont typeface="Wingdings" pitchFamily="2" charset="2"/>
              <a:buChar char="§"/>
            </a:pPr>
            <a:r>
              <a:rPr lang="en-US" dirty="0">
                <a:solidFill>
                  <a:schemeClr val="tx1"/>
                </a:solidFill>
              </a:rPr>
              <a:t>We should make sure we have more couriers delivering along these popular locations.</a:t>
            </a:r>
          </a:p>
        </p:txBody>
      </p:sp>
    </p:spTree>
    <p:extLst>
      <p:ext uri="{BB962C8B-B14F-4D97-AF65-F5344CB8AC3E}">
        <p14:creationId xmlns:p14="http://schemas.microsoft.com/office/powerpoint/2010/main" val="1982501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FA522-6550-7441-A774-DE8A185221E5}"/>
              </a:ext>
            </a:extLst>
          </p:cNvPr>
          <p:cNvSpPr>
            <a:spLocks noGrp="1"/>
          </p:cNvSpPr>
          <p:nvPr>
            <p:ph type="title"/>
          </p:nvPr>
        </p:nvSpPr>
        <p:spPr>
          <a:xfrm>
            <a:off x="8627699" y="-868680"/>
            <a:ext cx="3200400" cy="1737360"/>
          </a:xfrm>
        </p:spPr>
        <p:txBody>
          <a:bodyPr/>
          <a:lstStyle/>
          <a:p>
            <a:r>
              <a:rPr lang="en-US" dirty="0"/>
              <a:t>Vehicle types</a:t>
            </a:r>
          </a:p>
        </p:txBody>
      </p:sp>
      <p:pic>
        <p:nvPicPr>
          <p:cNvPr id="9" name="Content Placeholder 8">
            <a:extLst>
              <a:ext uri="{FF2B5EF4-FFF2-40B4-BE49-F238E27FC236}">
                <a16:creationId xmlns:a16="http://schemas.microsoft.com/office/drawing/2014/main" id="{30BA97B3-81E5-5948-8020-E91C078B7696}"/>
              </a:ext>
            </a:extLst>
          </p:cNvPr>
          <p:cNvPicPr>
            <a:picLocks noGrp="1" noChangeAspect="1"/>
          </p:cNvPicPr>
          <p:nvPr>
            <p:ph idx="1"/>
          </p:nvPr>
        </p:nvPicPr>
        <p:blipFill>
          <a:blip r:embed="rId2"/>
          <a:stretch>
            <a:fillRect/>
          </a:stretch>
        </p:blipFill>
        <p:spPr>
          <a:xfrm>
            <a:off x="1444625" y="2198687"/>
            <a:ext cx="5499100" cy="1993900"/>
          </a:xfrm>
          <a:prstGeom prst="rect">
            <a:avLst/>
          </a:prstGeom>
        </p:spPr>
      </p:pic>
      <p:sp>
        <p:nvSpPr>
          <p:cNvPr id="4" name="Text Placeholder 3">
            <a:extLst>
              <a:ext uri="{FF2B5EF4-FFF2-40B4-BE49-F238E27FC236}">
                <a16:creationId xmlns:a16="http://schemas.microsoft.com/office/drawing/2014/main" id="{DEACF0A1-EAEE-C34F-94FE-87E3A89E720E}"/>
              </a:ext>
            </a:extLst>
          </p:cNvPr>
          <p:cNvSpPr>
            <a:spLocks noGrp="1"/>
          </p:cNvSpPr>
          <p:nvPr>
            <p:ph type="body" sz="half" idx="2"/>
          </p:nvPr>
        </p:nvSpPr>
        <p:spPr>
          <a:xfrm>
            <a:off x="8538489" y="868680"/>
            <a:ext cx="3200400" cy="3291840"/>
          </a:xfrm>
        </p:spPr>
        <p:txBody>
          <a:bodyPr>
            <a:noAutofit/>
          </a:bodyPr>
          <a:lstStyle/>
          <a:p>
            <a:pPr marL="285750" indent="-285750">
              <a:buFont typeface="Wingdings" pitchFamily="2" charset="2"/>
              <a:buChar char="§"/>
            </a:pPr>
            <a:r>
              <a:rPr lang="en-US" dirty="0">
                <a:solidFill>
                  <a:schemeClr val="tx1"/>
                </a:solidFill>
              </a:rPr>
              <a:t>From the graph we could tell the most used vehicle is bicycle, additionally bicycle has the highest average rating and shortest delivery time. It appears that bicycle is a better choice for our delivery service. </a:t>
            </a:r>
          </a:p>
          <a:p>
            <a:pPr marL="285750" indent="-285750">
              <a:buFont typeface="Wingdings" pitchFamily="2" charset="2"/>
              <a:buChar char="§"/>
            </a:pPr>
            <a:r>
              <a:rPr lang="en-US" dirty="0">
                <a:solidFill>
                  <a:schemeClr val="tx1"/>
                </a:solidFill>
              </a:rPr>
              <a:t>We could also make some shared bicycle spots along the most popular routes. Registered courier could use the bicycles and return them back to certain spots after delivering orders. It will shorten time for courier to pick up orders and provide convenience for them.</a:t>
            </a:r>
          </a:p>
          <a:p>
            <a:pPr marL="285750" indent="-285750">
              <a:buFont typeface="Wingdings" pitchFamily="2" charset="2"/>
              <a:buChar char="§"/>
            </a:pPr>
            <a:r>
              <a:rPr lang="en-US" dirty="0">
                <a:solidFill>
                  <a:schemeClr val="tx1"/>
                </a:solidFill>
              </a:rPr>
              <a:t>Most orders have viable distance which makes bicycle a viable, zero-gasoline proposition for couriers. And it can avoid traffic issues for timely delivery service.</a:t>
            </a:r>
          </a:p>
        </p:txBody>
      </p:sp>
      <p:pic>
        <p:nvPicPr>
          <p:cNvPr id="6" name="Picture 5">
            <a:extLst>
              <a:ext uri="{FF2B5EF4-FFF2-40B4-BE49-F238E27FC236}">
                <a16:creationId xmlns:a16="http://schemas.microsoft.com/office/drawing/2014/main" id="{21B1FAA3-5897-5847-87E3-5E98241AF8A0}"/>
              </a:ext>
            </a:extLst>
          </p:cNvPr>
          <p:cNvPicPr>
            <a:picLocks noChangeAspect="1"/>
          </p:cNvPicPr>
          <p:nvPr/>
        </p:nvPicPr>
        <p:blipFill>
          <a:blip r:embed="rId3"/>
          <a:stretch>
            <a:fillRect/>
          </a:stretch>
        </p:blipFill>
        <p:spPr>
          <a:xfrm>
            <a:off x="535124" y="0"/>
            <a:ext cx="7442199" cy="2115386"/>
          </a:xfrm>
          <a:prstGeom prst="rect">
            <a:avLst/>
          </a:prstGeom>
        </p:spPr>
      </p:pic>
      <p:pic>
        <p:nvPicPr>
          <p:cNvPr id="8" name="Picture 7">
            <a:extLst>
              <a:ext uri="{FF2B5EF4-FFF2-40B4-BE49-F238E27FC236}">
                <a16:creationId xmlns:a16="http://schemas.microsoft.com/office/drawing/2014/main" id="{D394013E-39B0-984F-A0DF-316C6ADB41E6}"/>
              </a:ext>
            </a:extLst>
          </p:cNvPr>
          <p:cNvPicPr>
            <a:picLocks noChangeAspect="1"/>
          </p:cNvPicPr>
          <p:nvPr/>
        </p:nvPicPr>
        <p:blipFill>
          <a:blip r:embed="rId4"/>
          <a:stretch>
            <a:fillRect/>
          </a:stretch>
        </p:blipFill>
        <p:spPr>
          <a:xfrm>
            <a:off x="456329" y="2115386"/>
            <a:ext cx="7520994" cy="2305689"/>
          </a:xfrm>
          <a:prstGeom prst="rect">
            <a:avLst/>
          </a:prstGeom>
        </p:spPr>
      </p:pic>
      <p:pic>
        <p:nvPicPr>
          <p:cNvPr id="10" name="Picture 9">
            <a:extLst>
              <a:ext uri="{FF2B5EF4-FFF2-40B4-BE49-F238E27FC236}">
                <a16:creationId xmlns:a16="http://schemas.microsoft.com/office/drawing/2014/main" id="{3CA16CF1-057B-534E-94F3-0929D11FF454}"/>
              </a:ext>
            </a:extLst>
          </p:cNvPr>
          <p:cNvPicPr>
            <a:picLocks noChangeAspect="1"/>
          </p:cNvPicPr>
          <p:nvPr/>
        </p:nvPicPr>
        <p:blipFill>
          <a:blip r:embed="rId2"/>
          <a:stretch>
            <a:fillRect/>
          </a:stretch>
        </p:blipFill>
        <p:spPr>
          <a:xfrm>
            <a:off x="535123" y="4335895"/>
            <a:ext cx="7442199" cy="2379230"/>
          </a:xfrm>
          <a:prstGeom prst="rect">
            <a:avLst/>
          </a:prstGeom>
        </p:spPr>
      </p:pic>
    </p:spTree>
    <p:extLst>
      <p:ext uri="{BB962C8B-B14F-4D97-AF65-F5344CB8AC3E}">
        <p14:creationId xmlns:p14="http://schemas.microsoft.com/office/powerpoint/2010/main" val="4035258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B616-1F28-204E-9A52-0F7DBFCFB27B}"/>
              </a:ext>
            </a:extLst>
          </p:cNvPr>
          <p:cNvSpPr>
            <a:spLocks noGrp="1"/>
          </p:cNvSpPr>
          <p:nvPr>
            <p:ph type="title"/>
          </p:nvPr>
        </p:nvSpPr>
        <p:spPr>
          <a:xfrm>
            <a:off x="8549640" y="-182880"/>
            <a:ext cx="3200400" cy="1737360"/>
          </a:xfrm>
        </p:spPr>
        <p:txBody>
          <a:bodyPr>
            <a:normAutofit fontScale="90000"/>
          </a:bodyPr>
          <a:lstStyle/>
          <a:p>
            <a:r>
              <a:rPr lang="en-US" dirty="0"/>
              <a:t>Pair plot of all metrics by customer ratings</a:t>
            </a:r>
          </a:p>
        </p:txBody>
      </p:sp>
      <p:pic>
        <p:nvPicPr>
          <p:cNvPr id="6" name="Content Placeholder 5">
            <a:extLst>
              <a:ext uri="{FF2B5EF4-FFF2-40B4-BE49-F238E27FC236}">
                <a16:creationId xmlns:a16="http://schemas.microsoft.com/office/drawing/2014/main" id="{D9D02453-12C1-2447-A03F-1F40F15165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2962" y="262293"/>
            <a:ext cx="6634975" cy="6271894"/>
          </a:xfrm>
        </p:spPr>
      </p:pic>
      <p:sp>
        <p:nvSpPr>
          <p:cNvPr id="4" name="Text Placeholder 3">
            <a:extLst>
              <a:ext uri="{FF2B5EF4-FFF2-40B4-BE49-F238E27FC236}">
                <a16:creationId xmlns:a16="http://schemas.microsoft.com/office/drawing/2014/main" id="{B980B2BE-1E2E-2143-A2F8-7FE946B87690}"/>
              </a:ext>
            </a:extLst>
          </p:cNvPr>
          <p:cNvSpPr>
            <a:spLocks noGrp="1"/>
          </p:cNvSpPr>
          <p:nvPr>
            <p:ph type="body" sz="half" idx="2"/>
          </p:nvPr>
        </p:nvSpPr>
        <p:spPr>
          <a:xfrm>
            <a:off x="8549640" y="1549717"/>
            <a:ext cx="3200400" cy="4728420"/>
          </a:xfrm>
        </p:spPr>
        <p:txBody>
          <a:bodyPr>
            <a:noAutofit/>
          </a:bodyPr>
          <a:lstStyle/>
          <a:p>
            <a:r>
              <a:rPr lang="en-US" dirty="0">
                <a:solidFill>
                  <a:schemeClr val="tx1"/>
                </a:solidFill>
              </a:rPr>
              <a:t>It is important for us to keep loyal customers. And we should make every customer more satisfied with their orders. </a:t>
            </a:r>
          </a:p>
          <a:p>
            <a:r>
              <a:rPr lang="en-US" dirty="0">
                <a:solidFill>
                  <a:schemeClr val="tx1"/>
                </a:solidFill>
              </a:rPr>
              <a:t>The less duration is, the more satisfied customer is.</a:t>
            </a:r>
          </a:p>
          <a:p>
            <a:r>
              <a:rPr lang="en-US" dirty="0">
                <a:solidFill>
                  <a:schemeClr val="tx1"/>
                </a:solidFill>
              </a:rPr>
              <a:t>A rating 5 has average delivery time about 40.8 minutes while a rating 1 has average delivery time 47.4 minutes. Hence, we should make it as fast as possible and try to make it under 40 minutes for our deliveries. To achieve this goal, we could either hire more couriers by making more incentives or make it more convenient to evolve in the delivery process like using shared bicycles along most popular routes. </a:t>
            </a:r>
          </a:p>
        </p:txBody>
      </p:sp>
    </p:spTree>
    <p:extLst>
      <p:ext uri="{BB962C8B-B14F-4D97-AF65-F5344CB8AC3E}">
        <p14:creationId xmlns:p14="http://schemas.microsoft.com/office/powerpoint/2010/main" val="232644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B1AFA5A1-29E3-644C-85BE-6CA560D24280}"/>
              </a:ext>
            </a:extLst>
          </p:cNvPr>
          <p:cNvSpPr>
            <a:spLocks noGrp="1"/>
          </p:cNvSpPr>
          <p:nvPr>
            <p:ph type="title"/>
          </p:nvPr>
        </p:nvSpPr>
        <p:spPr>
          <a:xfrm>
            <a:off x="1069848" y="484632"/>
            <a:ext cx="10058400" cy="1609344"/>
          </a:xfrm>
        </p:spPr>
        <p:txBody>
          <a:bodyPr>
            <a:normAutofit/>
          </a:bodyPr>
          <a:lstStyle/>
          <a:p>
            <a:r>
              <a:rPr lang="en-US"/>
              <a:t>Conclusion and suggestion</a:t>
            </a:r>
            <a:endParaRPr lang="en-US" dirty="0"/>
          </a:p>
        </p:txBody>
      </p:sp>
      <p:sp>
        <p:nvSpPr>
          <p:cNvPr id="6" name="Content Placeholder 5">
            <a:extLst>
              <a:ext uri="{FF2B5EF4-FFF2-40B4-BE49-F238E27FC236}">
                <a16:creationId xmlns:a16="http://schemas.microsoft.com/office/drawing/2014/main" id="{E6E07A0B-C435-8B46-9772-0206FEEB36BE}"/>
              </a:ext>
            </a:extLst>
          </p:cNvPr>
          <p:cNvSpPr>
            <a:spLocks noGrp="1"/>
          </p:cNvSpPr>
          <p:nvPr>
            <p:ph idx="1"/>
          </p:nvPr>
        </p:nvSpPr>
        <p:spPr>
          <a:xfrm>
            <a:off x="1069848" y="2320412"/>
            <a:ext cx="10058400" cy="3851787"/>
          </a:xfrm>
        </p:spPr>
        <p:txBody>
          <a:bodyPr>
            <a:normAutofit/>
          </a:bodyPr>
          <a:lstStyle/>
          <a:p>
            <a:r>
              <a:rPr lang="en-US" sz="1400" dirty="0"/>
              <a:t>We should make sufficient number of couriers work on weekends and Wednesdays in weekdays since they are the busiest days during a week. And also for the peak hours around midnight and dinner time during a day, we should make sure there are enough couriers working and responding for large amount of orders.</a:t>
            </a:r>
          </a:p>
          <a:p>
            <a:r>
              <a:rPr lang="en-US" sz="1400" dirty="0"/>
              <a:t>Loyal customers are fortune for a company. It will be better to make delivery time under 40 minutes to get higher ratings from customers. Additionally we should look into orders which take more than 74 minutes for possible reasons, so that we could provide more timely delivery in the future.</a:t>
            </a:r>
          </a:p>
          <a:p>
            <a:r>
              <a:rPr lang="en-US" sz="1400" dirty="0"/>
              <a:t>We recommend couriers to use bicycle as the vehicle for delivery. The reason is that bicycle has the shortest average delivery time, the highest average customer rating and the highest profit among all the vehicle types. In my opinion, bicycle is the most efficient vehicle for courier service since it can avoid potential traffic and parking issues and provide timely delivery service. </a:t>
            </a:r>
          </a:p>
          <a:p>
            <a:r>
              <a:rPr lang="en-US" sz="1400" dirty="0"/>
              <a:t>We could have some service spots along the most popular delivery routes. In addition, we could also provide some shared bicycles on our service spots. Every one who is interested in becoming a courier could register and use shared bicycles easily. This could be an incentive and efficient way for them to involve and hence solve the shortage problem of couriers.</a:t>
            </a:r>
          </a:p>
        </p:txBody>
      </p:sp>
    </p:spTree>
    <p:extLst>
      <p:ext uri="{BB962C8B-B14F-4D97-AF65-F5344CB8AC3E}">
        <p14:creationId xmlns:p14="http://schemas.microsoft.com/office/powerpoint/2010/main" val="2794756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C0DCE3-8753-43BB-86D2-6452D91E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28BC7A6-65CA-4655-8641-7BDE9699B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755CF4-45A8-4971-A14E-D6DE02B4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21F62D5-850C-4310-A813-747E46433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 name="Oval 17">
              <a:extLst>
                <a:ext uri="{FF2B5EF4-FFF2-40B4-BE49-F238E27FC236}">
                  <a16:creationId xmlns:a16="http://schemas.microsoft.com/office/drawing/2014/main" id="{CAD4B505-4A68-456B-9AFD-344192BE9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A7F9A339-5395-403B-B163-DFDDD9E09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1" name="Rectangle 20">
            <a:extLst>
              <a:ext uri="{FF2B5EF4-FFF2-40B4-BE49-F238E27FC236}">
                <a16:creationId xmlns:a16="http://schemas.microsoft.com/office/drawing/2014/main" id="{0459C7A8-9F3A-4BFD-AB69-3F23A8D9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7C0FA09C-1B86-4BC1-8793-3DC3ECCC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7"/>
            <a:ext cx="12192000" cy="261046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3912A-72CD-B54A-9571-DDCA21811CEE}"/>
              </a:ext>
            </a:extLst>
          </p:cNvPr>
          <p:cNvSpPr>
            <a:spLocks noGrp="1"/>
          </p:cNvSpPr>
          <p:nvPr>
            <p:ph type="title"/>
          </p:nvPr>
        </p:nvSpPr>
        <p:spPr>
          <a:xfrm>
            <a:off x="1051560" y="4355692"/>
            <a:ext cx="9464040" cy="1472224"/>
          </a:xfrm>
        </p:spPr>
        <p:txBody>
          <a:bodyPr vert="horz" lIns="91440" tIns="45720" rIns="91440" bIns="45720" rtlCol="0" anchor="b">
            <a:normAutofit fontScale="90000"/>
          </a:bodyPr>
          <a:lstStyle/>
          <a:p>
            <a:pPr>
              <a:lnSpc>
                <a:spcPct val="80000"/>
              </a:lnSpc>
            </a:pPr>
            <a:br>
              <a:rPr lang="en-US" sz="3500" b="1" kern="1200" cap="all" baseline="0" dirty="0">
                <a:blipFill dpi="0" rotWithShape="1">
                  <a:blip r:embed="rId4">
                    <a:extLst/>
                  </a:blip>
                  <a:srcRect/>
                  <a:tile tx="6350" ty="-127000" sx="65000" sy="64000" flip="none" algn="tl"/>
                </a:blipFill>
                <a:latin typeface="+mj-lt"/>
                <a:ea typeface="+mj-ea"/>
                <a:cs typeface="+mj-cs"/>
              </a:rPr>
            </a:br>
            <a:r>
              <a:rPr lang="en-US" sz="3500" b="1" kern="1200" cap="all" baseline="0" dirty="0">
                <a:blipFill dpi="0" rotWithShape="1">
                  <a:blip r:embed="rId4">
                    <a:extLst/>
                  </a:blip>
                  <a:srcRect/>
                  <a:tile tx="6350" ty="-127000" sx="65000" sy="64000" flip="none" algn="tl"/>
                </a:blipFill>
                <a:latin typeface="+mj-lt"/>
                <a:ea typeface="+mj-ea"/>
                <a:cs typeface="+mj-cs"/>
              </a:rPr>
              <a:t>Number of Deliveries &amp; Average delivery time</a:t>
            </a:r>
            <a:br>
              <a:rPr lang="en-US" sz="3500" b="1" kern="1200" cap="all" baseline="0" dirty="0">
                <a:blipFill dpi="0" rotWithShape="1">
                  <a:blip r:embed="rId4">
                    <a:extLst/>
                  </a:blip>
                  <a:srcRect/>
                  <a:tile tx="6350" ty="-127000" sx="65000" sy="64000" flip="none" algn="tl"/>
                </a:blipFill>
                <a:latin typeface="+mj-lt"/>
                <a:ea typeface="+mj-ea"/>
                <a:cs typeface="+mj-cs"/>
              </a:rPr>
            </a:br>
            <a:endParaRPr lang="en-US" sz="3500" kern="1200" cap="all" baseline="0" dirty="0">
              <a:blipFill dpi="0" rotWithShape="1">
                <a:blip r:embed="rId4">
                  <a:extLst/>
                </a:blip>
                <a:srcRect/>
                <a:tile tx="6350" ty="-127000" sx="65000" sy="64000" flip="none" algn="tl"/>
              </a:blipFill>
              <a:latin typeface="+mj-lt"/>
              <a:ea typeface="+mj-ea"/>
              <a:cs typeface="+mj-cs"/>
            </a:endParaRPr>
          </a:p>
        </p:txBody>
      </p:sp>
      <p:sp>
        <p:nvSpPr>
          <p:cNvPr id="6" name="Text Placeholder 5">
            <a:extLst>
              <a:ext uri="{FF2B5EF4-FFF2-40B4-BE49-F238E27FC236}">
                <a16:creationId xmlns:a16="http://schemas.microsoft.com/office/drawing/2014/main" id="{DABC1C2D-16F3-5044-9D1C-6C7D009817CE}"/>
              </a:ext>
            </a:extLst>
          </p:cNvPr>
          <p:cNvSpPr>
            <a:spLocks noGrp="1"/>
          </p:cNvSpPr>
          <p:nvPr>
            <p:ph type="body" sz="half" idx="2"/>
          </p:nvPr>
        </p:nvSpPr>
        <p:spPr>
          <a:xfrm>
            <a:off x="1069848" y="5597912"/>
            <a:ext cx="9052560" cy="674872"/>
          </a:xfrm>
        </p:spPr>
        <p:txBody>
          <a:bodyPr vert="horz" lIns="91440" tIns="45720" rIns="91440" bIns="45720" rtlCol="0">
            <a:normAutofit/>
          </a:bodyPr>
          <a:lstStyle/>
          <a:p>
            <a:pPr>
              <a:lnSpc>
                <a:spcPct val="90000"/>
              </a:lnSpc>
              <a:spcBef>
                <a:spcPts val="1200"/>
              </a:spcBef>
            </a:pPr>
            <a:r>
              <a:rPr lang="en-US" sz="1900" dirty="0">
                <a:solidFill>
                  <a:schemeClr val="tx1"/>
                </a:solidFill>
              </a:rPr>
              <a:t>Overall we have an up trend in number of deliveries throughout the months. We have then longest average delivery time on weekends.</a:t>
            </a:r>
          </a:p>
          <a:p>
            <a:pPr>
              <a:lnSpc>
                <a:spcPct val="90000"/>
              </a:lnSpc>
              <a:spcBef>
                <a:spcPts val="1200"/>
              </a:spcBef>
            </a:pPr>
            <a:endParaRPr lang="en-US" sz="1900" dirty="0">
              <a:solidFill>
                <a:schemeClr val="tx1"/>
              </a:solidFill>
            </a:endParaRPr>
          </a:p>
        </p:txBody>
      </p:sp>
      <p:pic>
        <p:nvPicPr>
          <p:cNvPr id="3" name="Picture 2">
            <a:extLst>
              <a:ext uri="{FF2B5EF4-FFF2-40B4-BE49-F238E27FC236}">
                <a16:creationId xmlns:a16="http://schemas.microsoft.com/office/drawing/2014/main" id="{37801E69-E4C4-6945-9E28-8A1E8D9B6815}"/>
              </a:ext>
            </a:extLst>
          </p:cNvPr>
          <p:cNvPicPr>
            <a:picLocks noChangeAspect="1"/>
          </p:cNvPicPr>
          <p:nvPr/>
        </p:nvPicPr>
        <p:blipFill>
          <a:blip r:embed="rId6"/>
          <a:stretch>
            <a:fillRect/>
          </a:stretch>
        </p:blipFill>
        <p:spPr>
          <a:xfrm>
            <a:off x="483577" y="798881"/>
            <a:ext cx="5210087" cy="2802841"/>
          </a:xfrm>
          <a:prstGeom prst="rect">
            <a:avLst/>
          </a:prstGeom>
        </p:spPr>
      </p:pic>
      <p:pic>
        <p:nvPicPr>
          <p:cNvPr id="4" name="Content Placeholder 3">
            <a:extLst>
              <a:ext uri="{FF2B5EF4-FFF2-40B4-BE49-F238E27FC236}">
                <a16:creationId xmlns:a16="http://schemas.microsoft.com/office/drawing/2014/main" id="{9EC3DC29-F45F-A149-A7B5-D92D38DBA550}"/>
              </a:ext>
            </a:extLst>
          </p:cNvPr>
          <p:cNvPicPr>
            <a:picLocks noGrp="1" noChangeAspect="1"/>
          </p:cNvPicPr>
          <p:nvPr>
            <p:ph idx="1"/>
          </p:nvPr>
        </p:nvPicPr>
        <p:blipFill>
          <a:blip r:embed="rId7"/>
          <a:stretch>
            <a:fillRect/>
          </a:stretch>
        </p:blipFill>
        <p:spPr>
          <a:xfrm>
            <a:off x="5778512" y="819178"/>
            <a:ext cx="5928856" cy="2707072"/>
          </a:xfrm>
          <a:prstGeom prst="rect">
            <a:avLst/>
          </a:prstGeom>
        </p:spPr>
      </p:pic>
      <p:grpSp>
        <p:nvGrpSpPr>
          <p:cNvPr id="25" name="Group 24">
            <a:extLst>
              <a:ext uri="{FF2B5EF4-FFF2-40B4-BE49-F238E27FC236}">
                <a16:creationId xmlns:a16="http://schemas.microsoft.com/office/drawing/2014/main" id="{A560C308-AF88-4E6B-B601-74A5B889E5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26" name="Oval 25">
              <a:extLst>
                <a:ext uri="{FF2B5EF4-FFF2-40B4-BE49-F238E27FC236}">
                  <a16:creationId xmlns:a16="http://schemas.microsoft.com/office/drawing/2014/main" id="{6C989C99-37FA-4068-B9DC-2E0199A2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57DA07CC-C857-4245-BE87-DBEDE8BC6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1290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4AEFF-806B-7B4D-876B-85D7E1069843}"/>
              </a:ext>
            </a:extLst>
          </p:cNvPr>
          <p:cNvSpPr>
            <a:spLocks noGrp="1"/>
          </p:cNvSpPr>
          <p:nvPr>
            <p:ph type="title"/>
          </p:nvPr>
        </p:nvSpPr>
        <p:spPr>
          <a:xfrm>
            <a:off x="8323988" y="509373"/>
            <a:ext cx="3534936" cy="1611797"/>
          </a:xfrm>
        </p:spPr>
        <p:txBody>
          <a:bodyPr vert="horz" lIns="91440" tIns="45720" rIns="91440" bIns="45720" rtlCol="0" anchor="ctr">
            <a:noAutofit/>
          </a:bodyPr>
          <a:lstStyle/>
          <a:p>
            <a:r>
              <a:rPr lang="en-US" sz="3600" dirty="0"/>
              <a:t>average delivery time</a:t>
            </a:r>
            <a:br>
              <a:rPr lang="en-US" sz="3600" dirty="0"/>
            </a:br>
            <a:r>
              <a:rPr lang="en-US" sz="3600" dirty="0"/>
              <a:t>&amp; Number of deliveries </a:t>
            </a:r>
            <a:br>
              <a:rPr lang="en-US" sz="3600" dirty="0"/>
            </a:br>
            <a:r>
              <a:rPr lang="en-US" sz="3600" dirty="0"/>
              <a:t> </a:t>
            </a:r>
          </a:p>
        </p:txBody>
      </p:sp>
      <p:pic>
        <p:nvPicPr>
          <p:cNvPr id="9" name="Content Placeholder 8">
            <a:extLst>
              <a:ext uri="{FF2B5EF4-FFF2-40B4-BE49-F238E27FC236}">
                <a16:creationId xmlns:a16="http://schemas.microsoft.com/office/drawing/2014/main" id="{9E68571F-AC7B-EA46-AF82-8061DA9B2BFC}"/>
              </a:ext>
            </a:extLst>
          </p:cNvPr>
          <p:cNvPicPr>
            <a:picLocks noGrp="1" noChangeAspect="1"/>
          </p:cNvPicPr>
          <p:nvPr>
            <p:ph idx="1"/>
          </p:nvPr>
        </p:nvPicPr>
        <p:blipFill>
          <a:blip r:embed="rId2"/>
          <a:stretch>
            <a:fillRect/>
          </a:stretch>
        </p:blipFill>
        <p:spPr>
          <a:xfrm>
            <a:off x="1338146" y="2096429"/>
            <a:ext cx="5229922" cy="2219094"/>
          </a:xfrm>
          <a:prstGeom prst="rect">
            <a:avLst/>
          </a:prstGeom>
        </p:spPr>
      </p:pic>
      <p:sp>
        <p:nvSpPr>
          <p:cNvPr id="5" name="Text Placeholder 4">
            <a:extLst>
              <a:ext uri="{FF2B5EF4-FFF2-40B4-BE49-F238E27FC236}">
                <a16:creationId xmlns:a16="http://schemas.microsoft.com/office/drawing/2014/main" id="{D6708B94-3259-064A-8102-783D91E0DF83}"/>
              </a:ext>
            </a:extLst>
          </p:cNvPr>
          <p:cNvSpPr>
            <a:spLocks noGrp="1"/>
          </p:cNvSpPr>
          <p:nvPr>
            <p:ph type="body" sz="half" idx="2"/>
          </p:nvPr>
        </p:nvSpPr>
        <p:spPr>
          <a:xfrm>
            <a:off x="8332156" y="2096429"/>
            <a:ext cx="3240720" cy="4190071"/>
          </a:xfrm>
        </p:spPr>
        <p:txBody>
          <a:bodyPr vert="horz" lIns="91440" tIns="45720" rIns="91440" bIns="45720" rtlCol="0">
            <a:normAutofit fontScale="25000" lnSpcReduction="20000"/>
          </a:bodyPr>
          <a:lstStyle/>
          <a:p>
            <a:pPr indent="-182880">
              <a:lnSpc>
                <a:spcPct val="90000"/>
              </a:lnSpc>
              <a:buFont typeface="Wingdings" pitchFamily="2" charset="2"/>
              <a:buChar char="§"/>
            </a:pPr>
            <a:r>
              <a:rPr lang="en-US" sz="3200" dirty="0">
                <a:solidFill>
                  <a:schemeClr val="tx1"/>
                </a:solidFill>
              </a:rPr>
              <a:t>March Average Delivery Time Line Equation:</a:t>
            </a:r>
          </a:p>
          <a:p>
            <a:pPr>
              <a:lnSpc>
                <a:spcPct val="90000"/>
              </a:lnSpc>
            </a:pPr>
            <a:r>
              <a:rPr lang="en-US" sz="3200" dirty="0">
                <a:solidFill>
                  <a:schemeClr val="tx1"/>
                </a:solidFill>
              </a:rPr>
              <a:t>    y = 0.022521x + (41.232199)</a:t>
            </a:r>
          </a:p>
          <a:p>
            <a:pPr indent="-182880">
              <a:lnSpc>
                <a:spcPct val="90000"/>
              </a:lnSpc>
              <a:buFont typeface="Wingdings" pitchFamily="2" charset="2"/>
              <a:buChar char="§"/>
            </a:pPr>
            <a:r>
              <a:rPr lang="en-US" sz="3200" dirty="0">
                <a:solidFill>
                  <a:schemeClr val="tx1"/>
                </a:solidFill>
              </a:rPr>
              <a:t>April Average Delivery Time Line Equation:</a:t>
            </a:r>
          </a:p>
          <a:p>
            <a:pPr>
              <a:lnSpc>
                <a:spcPct val="90000"/>
              </a:lnSpc>
            </a:pPr>
            <a:r>
              <a:rPr lang="en-US" sz="3200" dirty="0">
                <a:solidFill>
                  <a:schemeClr val="tx1"/>
                </a:solidFill>
              </a:rPr>
              <a:t>    y = 0.050048x + (40.921629)</a:t>
            </a:r>
          </a:p>
          <a:p>
            <a:pPr indent="-182880">
              <a:lnSpc>
                <a:spcPct val="90000"/>
              </a:lnSpc>
              <a:buFont typeface="Wingdings" pitchFamily="2" charset="2"/>
              <a:buChar char="§"/>
            </a:pPr>
            <a:r>
              <a:rPr lang="en-US" sz="3200" dirty="0">
                <a:solidFill>
                  <a:schemeClr val="tx1"/>
                </a:solidFill>
              </a:rPr>
              <a:t>May Average Delivery Time Line Equation:</a:t>
            </a:r>
          </a:p>
          <a:p>
            <a:pPr>
              <a:lnSpc>
                <a:spcPct val="90000"/>
              </a:lnSpc>
            </a:pPr>
            <a:r>
              <a:rPr lang="en-US" sz="3200" dirty="0">
                <a:solidFill>
                  <a:schemeClr val="tx1"/>
                </a:solidFill>
              </a:rPr>
              <a:t>    y = -0.054574x + (42.057166)</a:t>
            </a:r>
          </a:p>
          <a:p>
            <a:pPr indent="-182880">
              <a:lnSpc>
                <a:spcPct val="90000"/>
              </a:lnSpc>
              <a:buFont typeface="Wingdings" pitchFamily="2" charset="2"/>
              <a:buChar char="§"/>
            </a:pPr>
            <a:r>
              <a:rPr lang="en-US" sz="5600" dirty="0">
                <a:solidFill>
                  <a:schemeClr val="tx1"/>
                </a:solidFill>
              </a:rPr>
              <a:t>What is great is that our overall average delivery times have stayed consistent through the month of May, even with our increasing number of deliveries. The average delivery time has even decreased slightly (difficult to tell on the chart, but it is a slope of -0.05).</a:t>
            </a:r>
          </a:p>
          <a:p>
            <a:pPr indent="-182880">
              <a:lnSpc>
                <a:spcPct val="90000"/>
              </a:lnSpc>
              <a:buFont typeface="Wingdings" pitchFamily="2" charset="2"/>
              <a:buChar char="§"/>
            </a:pPr>
            <a:r>
              <a:rPr lang="en-US" sz="5600" dirty="0">
                <a:solidFill>
                  <a:schemeClr val="tx1"/>
                </a:solidFill>
              </a:rPr>
              <a:t>However, as the number of deliveries increases through the week, our average delivery times increase as well. We may not have enough couriers to react to the increased delivery needs. We will want to look into hiring more couriers, or providing a larger incentive, as the number of deliveries increases through the week so that we can decrease our average delivery times.</a:t>
            </a:r>
          </a:p>
          <a:p>
            <a:pPr indent="-182880">
              <a:lnSpc>
                <a:spcPct val="90000"/>
              </a:lnSpc>
              <a:buFont typeface="Wingdings" pitchFamily="2" charset="2"/>
              <a:buChar char="§"/>
            </a:pPr>
            <a:endParaRPr lang="en-US" sz="5600" dirty="0">
              <a:solidFill>
                <a:schemeClr val="tx1"/>
              </a:solidFill>
            </a:endParaRPr>
          </a:p>
          <a:p>
            <a:pPr indent="-182880">
              <a:lnSpc>
                <a:spcPct val="90000"/>
              </a:lnSpc>
              <a:buFont typeface="Wingdings" pitchFamily="2" charset="2"/>
              <a:buChar char="§"/>
            </a:pPr>
            <a:endParaRPr lang="en-US" sz="1600" dirty="0">
              <a:solidFill>
                <a:schemeClr val="tx1"/>
              </a:solidFill>
            </a:endParaRPr>
          </a:p>
          <a:p>
            <a:pPr indent="-182880">
              <a:lnSpc>
                <a:spcPct val="90000"/>
              </a:lnSpc>
              <a:buFont typeface="Wingdings" pitchFamily="2" charset="2"/>
              <a:buChar char="§"/>
            </a:pPr>
            <a:endParaRPr lang="en-US" sz="1600" dirty="0">
              <a:solidFill>
                <a:schemeClr val="tx1"/>
              </a:solidFill>
            </a:endParaRPr>
          </a:p>
        </p:txBody>
      </p:sp>
      <p:pic>
        <p:nvPicPr>
          <p:cNvPr id="8" name="Content Placeholder 8">
            <a:extLst>
              <a:ext uri="{FF2B5EF4-FFF2-40B4-BE49-F238E27FC236}">
                <a16:creationId xmlns:a16="http://schemas.microsoft.com/office/drawing/2014/main" id="{38454BEE-CA93-944D-A651-6AE5A5E85BA5}"/>
              </a:ext>
            </a:extLst>
          </p:cNvPr>
          <p:cNvPicPr>
            <a:picLocks noChangeAspect="1"/>
          </p:cNvPicPr>
          <p:nvPr/>
        </p:nvPicPr>
        <p:blipFill>
          <a:blip r:embed="rId3"/>
          <a:stretch>
            <a:fillRect/>
          </a:stretch>
        </p:blipFill>
        <p:spPr>
          <a:xfrm>
            <a:off x="1338146" y="-3351"/>
            <a:ext cx="5229922" cy="2099780"/>
          </a:xfrm>
          <a:prstGeom prst="rect">
            <a:avLst/>
          </a:prstGeom>
        </p:spPr>
      </p:pic>
      <p:pic>
        <p:nvPicPr>
          <p:cNvPr id="10" name="Content Placeholder 9">
            <a:extLst>
              <a:ext uri="{FF2B5EF4-FFF2-40B4-BE49-F238E27FC236}">
                <a16:creationId xmlns:a16="http://schemas.microsoft.com/office/drawing/2014/main" id="{B083B1CD-BAE6-E14D-B1DD-2D2FC0CA22F1}"/>
              </a:ext>
            </a:extLst>
          </p:cNvPr>
          <p:cNvPicPr>
            <a:picLocks noChangeAspect="1"/>
          </p:cNvPicPr>
          <p:nvPr/>
        </p:nvPicPr>
        <p:blipFill>
          <a:blip r:embed="rId4"/>
          <a:stretch>
            <a:fillRect/>
          </a:stretch>
        </p:blipFill>
        <p:spPr>
          <a:xfrm>
            <a:off x="1338146" y="4298314"/>
            <a:ext cx="5229922" cy="2498050"/>
          </a:xfrm>
          <a:prstGeom prst="rect">
            <a:avLst/>
          </a:prstGeom>
        </p:spPr>
      </p:pic>
      <p:cxnSp>
        <p:nvCxnSpPr>
          <p:cNvPr id="4" name="Straight Connector 3">
            <a:extLst>
              <a:ext uri="{FF2B5EF4-FFF2-40B4-BE49-F238E27FC236}">
                <a16:creationId xmlns:a16="http://schemas.microsoft.com/office/drawing/2014/main" id="{1FCC2F20-2007-3B43-922D-9EF0DFF1ADD6}"/>
              </a:ext>
            </a:extLst>
          </p:cNvPr>
          <p:cNvCxnSpPr>
            <a:cxnSpLocks/>
          </p:cNvCxnSpPr>
          <p:nvPr/>
        </p:nvCxnSpPr>
        <p:spPr>
          <a:xfrm>
            <a:off x="-8166" y="2096429"/>
            <a:ext cx="83321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E469C4E-1097-8F4D-A9E0-8629D16D66E4}"/>
              </a:ext>
            </a:extLst>
          </p:cNvPr>
          <p:cNvCxnSpPr>
            <a:cxnSpLocks/>
          </p:cNvCxnSpPr>
          <p:nvPr/>
        </p:nvCxnSpPr>
        <p:spPr>
          <a:xfrm>
            <a:off x="0" y="4298314"/>
            <a:ext cx="833215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326DBA-9C00-D84D-81D6-961F901CB09D}"/>
              </a:ext>
            </a:extLst>
          </p:cNvPr>
          <p:cNvSpPr txBox="1"/>
          <p:nvPr/>
        </p:nvSpPr>
        <p:spPr>
          <a:xfrm>
            <a:off x="6824546" y="724829"/>
            <a:ext cx="1092820" cy="369332"/>
          </a:xfrm>
          <a:prstGeom prst="rect">
            <a:avLst/>
          </a:prstGeom>
          <a:noFill/>
        </p:spPr>
        <p:txBody>
          <a:bodyPr wrap="square" rtlCol="0">
            <a:spAutoFit/>
          </a:bodyPr>
          <a:lstStyle/>
          <a:p>
            <a:r>
              <a:rPr lang="en-US" dirty="0"/>
              <a:t>March</a:t>
            </a:r>
          </a:p>
        </p:txBody>
      </p:sp>
      <p:sp>
        <p:nvSpPr>
          <p:cNvPr id="18" name="TextBox 17">
            <a:extLst>
              <a:ext uri="{FF2B5EF4-FFF2-40B4-BE49-F238E27FC236}">
                <a16:creationId xmlns:a16="http://schemas.microsoft.com/office/drawing/2014/main" id="{EF8A14E9-4345-5A43-A05D-ED41ACE3C532}"/>
              </a:ext>
            </a:extLst>
          </p:cNvPr>
          <p:cNvSpPr txBox="1"/>
          <p:nvPr/>
        </p:nvSpPr>
        <p:spPr>
          <a:xfrm>
            <a:off x="6899618" y="2914031"/>
            <a:ext cx="1092820" cy="369332"/>
          </a:xfrm>
          <a:prstGeom prst="rect">
            <a:avLst/>
          </a:prstGeom>
          <a:noFill/>
        </p:spPr>
        <p:txBody>
          <a:bodyPr wrap="square" rtlCol="0">
            <a:spAutoFit/>
          </a:bodyPr>
          <a:lstStyle/>
          <a:p>
            <a:r>
              <a:rPr lang="en-US" dirty="0"/>
              <a:t>April</a:t>
            </a:r>
          </a:p>
        </p:txBody>
      </p:sp>
      <p:sp>
        <p:nvSpPr>
          <p:cNvPr id="19" name="TextBox 18">
            <a:extLst>
              <a:ext uri="{FF2B5EF4-FFF2-40B4-BE49-F238E27FC236}">
                <a16:creationId xmlns:a16="http://schemas.microsoft.com/office/drawing/2014/main" id="{734019C9-EA53-5047-BC33-A262A82A13E4}"/>
              </a:ext>
            </a:extLst>
          </p:cNvPr>
          <p:cNvSpPr txBox="1"/>
          <p:nvPr/>
        </p:nvSpPr>
        <p:spPr>
          <a:xfrm>
            <a:off x="6899618" y="5115915"/>
            <a:ext cx="1092820" cy="369332"/>
          </a:xfrm>
          <a:prstGeom prst="rect">
            <a:avLst/>
          </a:prstGeom>
          <a:noFill/>
        </p:spPr>
        <p:txBody>
          <a:bodyPr wrap="square" rtlCol="0">
            <a:spAutoFit/>
          </a:bodyPr>
          <a:lstStyle/>
          <a:p>
            <a:r>
              <a:rPr lang="en-US" dirty="0"/>
              <a:t>May</a:t>
            </a:r>
          </a:p>
        </p:txBody>
      </p:sp>
    </p:spTree>
    <p:extLst>
      <p:ext uri="{BB962C8B-B14F-4D97-AF65-F5344CB8AC3E}">
        <p14:creationId xmlns:p14="http://schemas.microsoft.com/office/powerpoint/2010/main" val="434630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C472E-5DF1-1E4C-A40B-90EA420DD1B0}"/>
              </a:ext>
            </a:extLst>
          </p:cNvPr>
          <p:cNvSpPr>
            <a:spLocks noGrp="1"/>
          </p:cNvSpPr>
          <p:nvPr>
            <p:ph type="title"/>
          </p:nvPr>
        </p:nvSpPr>
        <p:spPr/>
        <p:txBody>
          <a:bodyPr>
            <a:noAutofit/>
          </a:bodyPr>
          <a:lstStyle/>
          <a:p>
            <a:r>
              <a:rPr lang="en-US" sz="3600" b="1" dirty="0"/>
              <a:t>Number of Deliveries &amp; average delivery time Over Months</a:t>
            </a:r>
            <a:endParaRPr lang="en-US" sz="3600" dirty="0"/>
          </a:p>
        </p:txBody>
      </p:sp>
      <p:sp>
        <p:nvSpPr>
          <p:cNvPr id="3" name="Content Placeholder 2">
            <a:extLst>
              <a:ext uri="{FF2B5EF4-FFF2-40B4-BE49-F238E27FC236}">
                <a16:creationId xmlns:a16="http://schemas.microsoft.com/office/drawing/2014/main" id="{498277D5-99CC-CD45-80A5-DA73B3D02B8E}"/>
              </a:ext>
            </a:extLst>
          </p:cNvPr>
          <p:cNvSpPr>
            <a:spLocks noGrp="1"/>
          </p:cNvSpPr>
          <p:nvPr>
            <p:ph idx="1"/>
          </p:nvPr>
        </p:nvSpPr>
        <p:spPr>
          <a:xfrm>
            <a:off x="1069847" y="2121408"/>
            <a:ext cx="6482419" cy="4190182"/>
          </a:xfrm>
        </p:spPr>
        <p:txBody>
          <a:bodyPr>
            <a:normAutofit/>
          </a:bodyPr>
          <a:lstStyle/>
          <a:p>
            <a:r>
              <a:rPr lang="en-US" sz="1700" dirty="0"/>
              <a:t>From the chart above we can see that there are more deliveries on weekends than weekdays. (The weekends in each month have been highlighted in grey on the graphs.)</a:t>
            </a:r>
          </a:p>
          <a:p>
            <a:r>
              <a:rPr lang="en-US" sz="1700" dirty="0"/>
              <a:t>We can see that deliveries decrease as coming from Sunday to Monday and slowly increase from Monday to Tuesday, and gets to a small peak on Wednesday during the weekdays. It’s perhaps because that customers are more tired in the middle of the week and tend to call for a food delivery. Deliveries have peaks on Sundays because customers tend to leave their errands for Sunday or are more likely to order-in on this rest day. </a:t>
            </a:r>
          </a:p>
          <a:p>
            <a:pPr marL="0" indent="0">
              <a:buNone/>
            </a:pPr>
            <a:r>
              <a:rPr lang="en-US" sz="1700" dirty="0"/>
              <a:t>In this case, we should have more people working on Wednesdays and Sundays in order to handle large number of deliveries.</a:t>
            </a:r>
          </a:p>
          <a:p>
            <a:endParaRPr lang="en-US" sz="1700" dirty="0"/>
          </a:p>
        </p:txBody>
      </p:sp>
      <p:pic>
        <p:nvPicPr>
          <p:cNvPr id="7" name="Graphic 6" descr="Head with Gears">
            <a:extLst>
              <a:ext uri="{FF2B5EF4-FFF2-40B4-BE49-F238E27FC236}">
                <a16:creationId xmlns:a16="http://schemas.microsoft.com/office/drawing/2014/main" id="{2360C0C7-80F0-4838-AD8F-1A6ED6E38D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2307" y="2381985"/>
            <a:ext cx="3261974" cy="3261974"/>
          </a:xfrm>
          <a:prstGeom prst="rect">
            <a:avLst/>
          </a:prstGeom>
        </p:spPr>
      </p:pic>
    </p:spTree>
    <p:extLst>
      <p:ext uri="{BB962C8B-B14F-4D97-AF65-F5344CB8AC3E}">
        <p14:creationId xmlns:p14="http://schemas.microsoft.com/office/powerpoint/2010/main" val="3204956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0BD2-1AA5-F14E-B18C-2BFA93F571F4}"/>
              </a:ext>
            </a:extLst>
          </p:cNvPr>
          <p:cNvSpPr>
            <a:spLocks noGrp="1"/>
          </p:cNvSpPr>
          <p:nvPr>
            <p:ph type="title"/>
          </p:nvPr>
        </p:nvSpPr>
        <p:spPr>
          <a:xfrm>
            <a:off x="8156350" y="484632"/>
            <a:ext cx="3544035" cy="1609344"/>
          </a:xfrm>
          <a:ln>
            <a:noFill/>
          </a:ln>
        </p:spPr>
        <p:txBody>
          <a:bodyPr>
            <a:noAutofit/>
          </a:bodyPr>
          <a:lstStyle/>
          <a:p>
            <a:r>
              <a:rPr lang="en-US" sz="2800" b="1" dirty="0"/>
              <a:t>Number of Deliveries during a day</a:t>
            </a:r>
          </a:p>
        </p:txBody>
      </p:sp>
      <p:sp>
        <p:nvSpPr>
          <p:cNvPr id="9" name="Content Placeholder 8">
            <a:extLst>
              <a:ext uri="{FF2B5EF4-FFF2-40B4-BE49-F238E27FC236}">
                <a16:creationId xmlns:a16="http://schemas.microsoft.com/office/drawing/2014/main" id="{939E3EBD-E50B-4357-885E-12229251AA6D}"/>
              </a:ext>
            </a:extLst>
          </p:cNvPr>
          <p:cNvSpPr>
            <a:spLocks noGrp="1"/>
          </p:cNvSpPr>
          <p:nvPr>
            <p:ph idx="1"/>
          </p:nvPr>
        </p:nvSpPr>
        <p:spPr>
          <a:xfrm>
            <a:off x="8156351" y="2121408"/>
            <a:ext cx="3544034" cy="4050792"/>
          </a:xfrm>
        </p:spPr>
        <p:txBody>
          <a:bodyPr>
            <a:normAutofit lnSpcReduction="10000"/>
          </a:bodyPr>
          <a:lstStyle/>
          <a:p>
            <a:r>
              <a:rPr lang="en-US" sz="1700" dirty="0"/>
              <a:t>On both weekdays and weekends, deliveries first peak at around midnight time during a day. However on the weekdays, deliveries slow down again until dinner while on the weekends, deliveries remain constant until they peak around dinner. </a:t>
            </a:r>
          </a:p>
          <a:p>
            <a:r>
              <a:rPr lang="en-US" sz="1700" dirty="0"/>
              <a:t>On both weekdays and weekends we see the most number of orders occur around midnight. We want to make sure we have enough couriers to respond to these orders during peak midnight and dinner times.</a:t>
            </a:r>
          </a:p>
          <a:p>
            <a:endParaRPr lang="en-US" sz="1600" dirty="0"/>
          </a:p>
        </p:txBody>
      </p:sp>
      <p:pic>
        <p:nvPicPr>
          <p:cNvPr id="7" name="Content Placeholder 3">
            <a:extLst>
              <a:ext uri="{FF2B5EF4-FFF2-40B4-BE49-F238E27FC236}">
                <a16:creationId xmlns:a16="http://schemas.microsoft.com/office/drawing/2014/main" id="{279A189E-8417-9244-A6C4-317F016B4009}"/>
              </a:ext>
            </a:extLst>
          </p:cNvPr>
          <p:cNvPicPr>
            <a:picLocks noChangeAspect="1"/>
          </p:cNvPicPr>
          <p:nvPr/>
        </p:nvPicPr>
        <p:blipFill>
          <a:blip r:embed="rId2"/>
          <a:stretch>
            <a:fillRect/>
          </a:stretch>
        </p:blipFill>
        <p:spPr>
          <a:xfrm>
            <a:off x="633999" y="1753928"/>
            <a:ext cx="6882269" cy="3360404"/>
          </a:xfrm>
          <a:prstGeom prst="rect">
            <a:avLst/>
          </a:prstGeom>
        </p:spPr>
      </p:pic>
    </p:spTree>
    <p:extLst>
      <p:ext uri="{BB962C8B-B14F-4D97-AF65-F5344CB8AC3E}">
        <p14:creationId xmlns:p14="http://schemas.microsoft.com/office/powerpoint/2010/main" val="31160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ADB7-6FC4-CC48-81A3-1F36EB21B66B}"/>
              </a:ext>
            </a:extLst>
          </p:cNvPr>
          <p:cNvSpPr>
            <a:spLocks noGrp="1"/>
          </p:cNvSpPr>
          <p:nvPr>
            <p:ph type="title"/>
          </p:nvPr>
        </p:nvSpPr>
        <p:spPr>
          <a:xfrm>
            <a:off x="8156350" y="484632"/>
            <a:ext cx="3544035" cy="1609344"/>
          </a:xfrm>
          <a:ln>
            <a:noFill/>
          </a:ln>
        </p:spPr>
        <p:txBody>
          <a:bodyPr>
            <a:normAutofit/>
          </a:bodyPr>
          <a:lstStyle/>
          <a:p>
            <a:r>
              <a:rPr lang="en-US" sz="3200" dirty="0"/>
              <a:t>Delivery time outliers</a:t>
            </a:r>
          </a:p>
        </p:txBody>
      </p:sp>
      <p:sp>
        <p:nvSpPr>
          <p:cNvPr id="19" name="Content Placeholder 8">
            <a:extLst>
              <a:ext uri="{FF2B5EF4-FFF2-40B4-BE49-F238E27FC236}">
                <a16:creationId xmlns:a16="http://schemas.microsoft.com/office/drawing/2014/main" id="{9E8867DC-75CE-4A45-B650-565EC38D6A4D}"/>
              </a:ext>
            </a:extLst>
          </p:cNvPr>
          <p:cNvSpPr>
            <a:spLocks noGrp="1"/>
          </p:cNvSpPr>
          <p:nvPr>
            <p:ph idx="1"/>
          </p:nvPr>
        </p:nvSpPr>
        <p:spPr>
          <a:xfrm>
            <a:off x="8156351" y="2121408"/>
            <a:ext cx="3544034" cy="4050792"/>
          </a:xfrm>
        </p:spPr>
        <p:txBody>
          <a:bodyPr>
            <a:normAutofit fontScale="70000" lnSpcReduction="20000"/>
          </a:bodyPr>
          <a:lstStyle/>
          <a:p>
            <a:r>
              <a:rPr lang="en-US" dirty="0"/>
              <a:t>General Statistics of Delivery:</a:t>
            </a:r>
          </a:p>
          <a:p>
            <a:pPr marL="0" indent="0">
              <a:buNone/>
            </a:pPr>
            <a:r>
              <a:rPr lang="en-US" dirty="0"/>
              <a:t>    mean 43.320369</a:t>
            </a:r>
          </a:p>
          <a:p>
            <a:pPr marL="0" indent="0">
              <a:buNone/>
            </a:pPr>
            <a:r>
              <a:rPr lang="en-US" dirty="0"/>
              <a:t>    </a:t>
            </a:r>
            <a:r>
              <a:rPr lang="en-US" dirty="0" err="1"/>
              <a:t>std</a:t>
            </a:r>
            <a:r>
              <a:rPr lang="en-US" dirty="0"/>
              <a:t> 15.876634 </a:t>
            </a:r>
          </a:p>
          <a:p>
            <a:pPr marL="0" indent="0">
              <a:buNone/>
            </a:pPr>
            <a:r>
              <a:rPr lang="en-US" dirty="0"/>
              <a:t>    min 1.111192 </a:t>
            </a:r>
          </a:p>
          <a:p>
            <a:pPr marL="0" indent="0">
              <a:buNone/>
            </a:pPr>
            <a:r>
              <a:rPr lang="en-US" dirty="0"/>
              <a:t>    25% 32.417293 </a:t>
            </a:r>
          </a:p>
          <a:p>
            <a:pPr marL="0" indent="0">
              <a:buNone/>
            </a:pPr>
            <a:r>
              <a:rPr lang="en-US" dirty="0"/>
              <a:t>    50% 41.139020 </a:t>
            </a:r>
          </a:p>
          <a:p>
            <a:pPr marL="0" indent="0">
              <a:buNone/>
            </a:pPr>
            <a:r>
              <a:rPr lang="en-US" dirty="0"/>
              <a:t>    75% 51.676998 </a:t>
            </a:r>
          </a:p>
          <a:p>
            <a:pPr marL="0" indent="0">
              <a:buNone/>
            </a:pPr>
            <a:r>
              <a:rPr lang="en-US" dirty="0"/>
              <a:t>    max 370.646673</a:t>
            </a:r>
          </a:p>
          <a:p>
            <a:r>
              <a:rPr lang="en-US" dirty="0"/>
              <a:t>Our average delivery time for the month is around 43 minutes. </a:t>
            </a:r>
          </a:p>
          <a:p>
            <a:r>
              <a:rPr lang="en-US" dirty="0"/>
              <a:t>74 minutes is the minimum duration larger than median of the delivery time in the outliers. We may also want to look into any delivery that took over 74 minutes to see if there was an issue and how we may improve our delivery times.</a:t>
            </a:r>
          </a:p>
          <a:p>
            <a:pPr marL="0" indent="0">
              <a:buNone/>
            </a:pPr>
            <a:endParaRPr lang="en-US" sz="1400" dirty="0"/>
          </a:p>
          <a:p>
            <a:pPr marL="0" indent="0">
              <a:buNone/>
            </a:pPr>
            <a:endParaRPr lang="en-US" sz="1400" dirty="0"/>
          </a:p>
        </p:txBody>
      </p:sp>
      <p:pic>
        <p:nvPicPr>
          <p:cNvPr id="18" name="Content Placeholder 3">
            <a:extLst>
              <a:ext uri="{FF2B5EF4-FFF2-40B4-BE49-F238E27FC236}">
                <a16:creationId xmlns:a16="http://schemas.microsoft.com/office/drawing/2014/main" id="{A2788050-419F-484E-A296-E38CB5B7E2FA}"/>
              </a:ext>
            </a:extLst>
          </p:cNvPr>
          <p:cNvPicPr>
            <a:picLocks noChangeAspect="1"/>
          </p:cNvPicPr>
          <p:nvPr/>
        </p:nvPicPr>
        <p:blipFill>
          <a:blip r:embed="rId2"/>
          <a:stretch>
            <a:fillRect/>
          </a:stretch>
        </p:blipFill>
        <p:spPr>
          <a:xfrm>
            <a:off x="633999" y="1746505"/>
            <a:ext cx="6882269" cy="3375251"/>
          </a:xfrm>
          <a:prstGeom prst="rect">
            <a:avLst/>
          </a:prstGeom>
        </p:spPr>
      </p:pic>
    </p:spTree>
    <p:extLst>
      <p:ext uri="{BB962C8B-B14F-4D97-AF65-F5344CB8AC3E}">
        <p14:creationId xmlns:p14="http://schemas.microsoft.com/office/powerpoint/2010/main" val="1601333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BCED-2B32-5D4F-AE2B-0D743F6427C1}"/>
              </a:ext>
            </a:extLst>
          </p:cNvPr>
          <p:cNvSpPr>
            <a:spLocks noGrp="1"/>
          </p:cNvSpPr>
          <p:nvPr>
            <p:ph type="title"/>
          </p:nvPr>
        </p:nvSpPr>
        <p:spPr>
          <a:xfrm>
            <a:off x="8156350" y="484632"/>
            <a:ext cx="3544035" cy="1609344"/>
          </a:xfrm>
          <a:ln>
            <a:noFill/>
          </a:ln>
        </p:spPr>
        <p:txBody>
          <a:bodyPr>
            <a:noAutofit/>
          </a:bodyPr>
          <a:lstStyle/>
          <a:p>
            <a:r>
              <a:rPr lang="en-US" sz="2800" b="1" dirty="0"/>
              <a:t>Average delivery time during a day</a:t>
            </a:r>
            <a:br>
              <a:rPr lang="en-US" sz="2800" b="1" dirty="0"/>
            </a:br>
            <a:endParaRPr lang="en-US" sz="2800" b="1" dirty="0"/>
          </a:p>
        </p:txBody>
      </p:sp>
      <p:sp>
        <p:nvSpPr>
          <p:cNvPr id="13" name="Content Placeholder 12">
            <a:extLst>
              <a:ext uri="{FF2B5EF4-FFF2-40B4-BE49-F238E27FC236}">
                <a16:creationId xmlns:a16="http://schemas.microsoft.com/office/drawing/2014/main" id="{8C972F05-F5A3-4FAA-9E49-EBD91BC04AC9}"/>
              </a:ext>
            </a:extLst>
          </p:cNvPr>
          <p:cNvSpPr>
            <a:spLocks noGrp="1"/>
          </p:cNvSpPr>
          <p:nvPr>
            <p:ph idx="1"/>
          </p:nvPr>
        </p:nvSpPr>
        <p:spPr>
          <a:xfrm>
            <a:off x="8156351" y="2121408"/>
            <a:ext cx="3544034" cy="4050792"/>
          </a:xfrm>
        </p:spPr>
        <p:txBody>
          <a:bodyPr>
            <a:normAutofit/>
          </a:bodyPr>
          <a:lstStyle/>
          <a:p>
            <a:r>
              <a:rPr lang="en-US" sz="1600" dirty="0"/>
              <a:t>Where we see a peak in average delivery times on the weekend we see a drop on the weekdays. More people are up later on the weekends, which probably results in more orders. </a:t>
            </a:r>
          </a:p>
          <a:p>
            <a:r>
              <a:rPr lang="en-US" sz="1600" dirty="0"/>
              <a:t>Again we may not have enough couriers at these midnight hours to respond to the number of orders being placed, which is resulting in the longer delivery times.</a:t>
            </a:r>
          </a:p>
        </p:txBody>
      </p:sp>
      <p:pic>
        <p:nvPicPr>
          <p:cNvPr id="11" name="Content Placeholder 7">
            <a:extLst>
              <a:ext uri="{FF2B5EF4-FFF2-40B4-BE49-F238E27FC236}">
                <a16:creationId xmlns:a16="http://schemas.microsoft.com/office/drawing/2014/main" id="{C65124D7-4BBF-8940-B43B-484AAE531EBC}"/>
              </a:ext>
            </a:extLst>
          </p:cNvPr>
          <p:cNvPicPr>
            <a:picLocks noChangeAspect="1"/>
          </p:cNvPicPr>
          <p:nvPr/>
        </p:nvPicPr>
        <p:blipFill>
          <a:blip r:embed="rId2"/>
          <a:stretch>
            <a:fillRect/>
          </a:stretch>
        </p:blipFill>
        <p:spPr>
          <a:xfrm>
            <a:off x="633999" y="1561748"/>
            <a:ext cx="6882269" cy="3744764"/>
          </a:xfrm>
          <a:prstGeom prst="rect">
            <a:avLst/>
          </a:prstGeom>
        </p:spPr>
      </p:pic>
    </p:spTree>
    <p:extLst>
      <p:ext uri="{BB962C8B-B14F-4D97-AF65-F5344CB8AC3E}">
        <p14:creationId xmlns:p14="http://schemas.microsoft.com/office/powerpoint/2010/main" val="3980114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0DFC-4614-C141-9EA5-747DF5EDEE11}"/>
              </a:ext>
            </a:extLst>
          </p:cNvPr>
          <p:cNvSpPr>
            <a:spLocks noGrp="1"/>
          </p:cNvSpPr>
          <p:nvPr>
            <p:ph type="title"/>
          </p:nvPr>
        </p:nvSpPr>
        <p:spPr/>
        <p:txBody>
          <a:bodyPr/>
          <a:lstStyle/>
          <a:p>
            <a:r>
              <a:rPr lang="en-US" dirty="0"/>
              <a:t>Pickup locations Across san Francisco</a:t>
            </a:r>
          </a:p>
        </p:txBody>
      </p:sp>
      <p:pic>
        <p:nvPicPr>
          <p:cNvPr id="5" name="Content Placeholder 4">
            <a:extLst>
              <a:ext uri="{FF2B5EF4-FFF2-40B4-BE49-F238E27FC236}">
                <a16:creationId xmlns:a16="http://schemas.microsoft.com/office/drawing/2014/main" id="{1840355A-1020-2B40-AC92-E2A334D07F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945" y="2093976"/>
            <a:ext cx="9822205" cy="4229100"/>
          </a:xfrm>
        </p:spPr>
      </p:pic>
    </p:spTree>
    <p:extLst>
      <p:ext uri="{BB962C8B-B14F-4D97-AF65-F5344CB8AC3E}">
        <p14:creationId xmlns:p14="http://schemas.microsoft.com/office/powerpoint/2010/main" val="2094698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620B-8F5C-6642-8596-A7AC5AE01A67}"/>
              </a:ext>
            </a:extLst>
          </p:cNvPr>
          <p:cNvSpPr>
            <a:spLocks noGrp="1"/>
          </p:cNvSpPr>
          <p:nvPr>
            <p:ph type="title"/>
          </p:nvPr>
        </p:nvSpPr>
        <p:spPr/>
        <p:txBody>
          <a:bodyPr/>
          <a:lstStyle/>
          <a:p>
            <a:r>
              <a:rPr lang="en-US" dirty="0" err="1"/>
              <a:t>dropoff</a:t>
            </a:r>
            <a:r>
              <a:rPr lang="en-US" dirty="0"/>
              <a:t> locations Across san Francisco</a:t>
            </a:r>
          </a:p>
        </p:txBody>
      </p:sp>
      <p:pic>
        <p:nvPicPr>
          <p:cNvPr id="5" name="Content Placeholder 4">
            <a:extLst>
              <a:ext uri="{FF2B5EF4-FFF2-40B4-BE49-F238E27FC236}">
                <a16:creationId xmlns:a16="http://schemas.microsoft.com/office/drawing/2014/main" id="{81E73B15-CA42-2440-BA5F-C6E6702B7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4545" y="2120900"/>
            <a:ext cx="9409259" cy="4051300"/>
          </a:xfrm>
        </p:spPr>
      </p:pic>
    </p:spTree>
    <p:extLst>
      <p:ext uri="{BB962C8B-B14F-4D97-AF65-F5344CB8AC3E}">
        <p14:creationId xmlns:p14="http://schemas.microsoft.com/office/powerpoint/2010/main" val="28257361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{B49AF25A-9731-A846-863C-A52D1133D415}tf10001119</Template>
  <TotalTime>1606</TotalTime>
  <Words>1148</Words>
  <Application>Microsoft Macintosh PowerPoint</Application>
  <PresentationFormat>Widescreen</PresentationFormat>
  <Paragraphs>59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Rockwell</vt:lpstr>
      <vt:lpstr>Rockwell Condensed</vt:lpstr>
      <vt:lpstr>Rockwell Extra Bold</vt:lpstr>
      <vt:lpstr>Wingdings</vt:lpstr>
      <vt:lpstr>Wood Type</vt:lpstr>
      <vt:lpstr>ON-DEMAND DELIVERY Parcel delivery Data Analysis </vt:lpstr>
      <vt:lpstr> Number of Deliveries &amp; Average delivery time </vt:lpstr>
      <vt:lpstr>average delivery time &amp; Number of deliveries   </vt:lpstr>
      <vt:lpstr>Number of Deliveries &amp; average delivery time Over Months</vt:lpstr>
      <vt:lpstr>Number of Deliveries during a day</vt:lpstr>
      <vt:lpstr>Delivery time outliers</vt:lpstr>
      <vt:lpstr>Average delivery time during a day </vt:lpstr>
      <vt:lpstr>Pickup locations Across san Francisco</vt:lpstr>
      <vt:lpstr>dropoff locations Across san Francisco</vt:lpstr>
      <vt:lpstr>Number of pickup on each day</vt:lpstr>
      <vt:lpstr>Number of dropoff on each day</vt:lpstr>
      <vt:lpstr>Most popular delivery route</vt:lpstr>
      <vt:lpstr>Vehicle types</vt:lpstr>
      <vt:lpstr>Pair plot of all metrics by customer ratings</vt:lpstr>
      <vt:lpstr>Conclusion and suggestion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ON-DEMAND DELIVERY SERVICE STRATEGY</dc:title>
  <dc:creator>菁菁大宝</dc:creator>
  <cp:lastModifiedBy>菁菁大宝</cp:lastModifiedBy>
  <cp:revision>30</cp:revision>
  <dcterms:created xsi:type="dcterms:W3CDTF">2019-01-12T23:28:45Z</dcterms:created>
  <dcterms:modified xsi:type="dcterms:W3CDTF">2019-01-17T03:02:05Z</dcterms:modified>
</cp:coreProperties>
</file>